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Tjtw1cQUehO60khKtSUNZDIzJ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5cf84e5df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e5cf84e5d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e593a793d5_5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e593a793d5_5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593a793d5_5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e593a793d5_5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593a793d5_6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e593a793d5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593a793d5_6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e593a793d5_6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593a793d5_4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e593a793d5_4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593a793d5_5_3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e593a793d5_5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593a793d5_7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e593a793d5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5d112cbc5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e5d112cbc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일정 계획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e593a793d5_1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e593a793d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크림에 대한 소개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593a793d5_4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e593a793d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593a793d5_5_2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e593a793d5_5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93a793d5_4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e593a793d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 type="blank">
  <p:cSld name="BLANK">
    <p:bg>
      <p:bgPr>
        <a:solidFill>
          <a:srgbClr val="1D1D1B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2"/>
          <p:cNvSpPr txBox="1"/>
          <p:nvPr>
            <p:ph idx="12" type="sldNum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2">
    <p:bg>
      <p:bgPr>
        <a:solidFill>
          <a:srgbClr val="1D1D1B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4ea939375_2_57"/>
          <p:cNvSpPr txBox="1"/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ge4ea939375_2_57"/>
          <p:cNvSpPr txBox="1"/>
          <p:nvPr>
            <p:ph idx="1" type="subTitle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593a793d5_1_1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e593a793d5_1_110"/>
          <p:cNvSpPr txBox="1"/>
          <p:nvPr>
            <p:ph idx="1" type="body"/>
          </p:nvPr>
        </p:nvSpPr>
        <p:spPr>
          <a:xfrm>
            <a:off x="4572000" y="4101500"/>
            <a:ext cx="4572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60" name="Google Shape;60;ge593a793d5_1_110"/>
          <p:cNvSpPr txBox="1"/>
          <p:nvPr>
            <p:ph idx="12" type="sldNum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TITLE_1">
    <p:bg>
      <p:bgPr>
        <a:solidFill>
          <a:srgbClr val="1D1D1B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e593a793d5_1_114"/>
          <p:cNvSpPr txBox="1"/>
          <p:nvPr>
            <p:ph type="ctrTitle"/>
          </p:nvPr>
        </p:nvSpPr>
        <p:spPr>
          <a:xfrm>
            <a:off x="925200" y="925200"/>
            <a:ext cx="7293300" cy="3293100"/>
          </a:xfrm>
          <a:prstGeom prst="rect">
            <a:avLst/>
          </a:prstGeom>
          <a:solidFill>
            <a:srgbClr val="00010A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ge593a793d5_1_114"/>
          <p:cNvSpPr txBox="1"/>
          <p:nvPr>
            <p:ph idx="1" type="subTitle"/>
          </p:nvPr>
        </p:nvSpPr>
        <p:spPr>
          <a:xfrm>
            <a:off x="3453950" y="2763850"/>
            <a:ext cx="22362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43"/>
          <p:cNvSpPr txBox="1"/>
          <p:nvPr>
            <p:ph idx="1" type="body"/>
          </p:nvPr>
        </p:nvSpPr>
        <p:spPr>
          <a:xfrm>
            <a:off x="1779975" y="2161800"/>
            <a:ext cx="55839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800"/>
              <a:buFont typeface="Arial"/>
              <a:buChar char="▫"/>
              <a:defRPr b="1" sz="1800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43"/>
          <p:cNvSpPr txBox="1"/>
          <p:nvPr/>
        </p:nvSpPr>
        <p:spPr>
          <a:xfrm>
            <a:off x="3593400" y="212050"/>
            <a:ext cx="19572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" sz="72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7200" u="none" cap="none" strike="noStrike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1D1D1B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/>
          <p:nvPr/>
        </p:nvSpPr>
        <p:spPr>
          <a:xfrm>
            <a:off x="3373200" y="1373150"/>
            <a:ext cx="2397300" cy="2397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2"/>
          <p:cNvSpPr txBox="1"/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e593a793d5_5_35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ge593a793d5_5_357"/>
          <p:cNvSpPr txBox="1"/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e593a793d5_5_357"/>
          <p:cNvSpPr txBox="1"/>
          <p:nvPr>
            <p:ph idx="1" type="body"/>
          </p:nvPr>
        </p:nvSpPr>
        <p:spPr>
          <a:xfrm>
            <a:off x="4980050" y="1349425"/>
            <a:ext cx="17991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4" name="Google Shape;24;ge593a793d5_5_357"/>
          <p:cNvSpPr txBox="1"/>
          <p:nvPr>
            <p:ph idx="2" type="body"/>
          </p:nvPr>
        </p:nvSpPr>
        <p:spPr>
          <a:xfrm>
            <a:off x="6887597" y="1349425"/>
            <a:ext cx="17991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▫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5" name="Google Shape;25;ge593a793d5_5_357"/>
          <p:cNvSpPr txBox="1"/>
          <p:nvPr>
            <p:ph idx="12" type="sldNum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ge593a793d5_5_36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e593a793d5_5_360"/>
          <p:cNvSpPr txBox="1"/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ge593a793d5_5_360"/>
          <p:cNvSpPr txBox="1"/>
          <p:nvPr>
            <p:ph idx="1" type="body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▫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ge593a793d5_5_360"/>
          <p:cNvSpPr txBox="1"/>
          <p:nvPr>
            <p:ph idx="12" type="sldNum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">
  <p:cSld name="Blank light">
    <p:bg>
      <p:bgPr>
        <a:solidFill>
          <a:srgbClr val="FF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3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11884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ight 1">
  <p:cSld name="Blank light 1">
    <p:bg>
      <p:bgPr>
        <a:solidFill>
          <a:srgbClr val="FFFFFF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1188450" y="1194900"/>
            <a:ext cx="6767100" cy="2753700"/>
          </a:xfrm>
          <a:prstGeom prst="rect">
            <a:avLst/>
          </a:prstGeom>
          <a:noFill/>
          <a:ln cap="flat" cmpd="sng" w="9525">
            <a:solidFill>
              <a:srgbClr val="1D1D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11884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15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15000"/>
              </a:lnSpc>
              <a:spcBef>
                <a:spcPts val="42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9"/>
          <p:cNvSpPr txBox="1"/>
          <p:nvPr>
            <p:ph type="title"/>
          </p:nvPr>
        </p:nvSpPr>
        <p:spPr>
          <a:xfrm>
            <a:off x="5283650" y="20597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9"/>
          <p:cNvSpPr txBox="1"/>
          <p:nvPr>
            <p:ph idx="1" type="body"/>
          </p:nvPr>
        </p:nvSpPr>
        <p:spPr>
          <a:xfrm>
            <a:off x="5001600" y="1425025"/>
            <a:ext cx="3712800" cy="3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Char char="▫"/>
              <a:defRPr b="0" i="0" sz="13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9"/>
          <p:cNvSpPr txBox="1"/>
          <p:nvPr>
            <p:ph idx="12" type="sldNum"/>
          </p:nvPr>
        </p:nvSpPr>
        <p:spPr>
          <a:xfrm>
            <a:off x="1188150" y="1194900"/>
            <a:ext cx="2195700" cy="2753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22.jpg"/><Relationship Id="rId5" Type="http://schemas.openxmlformats.org/officeDocument/2006/relationships/image" Target="../media/image7.png"/><Relationship Id="rId6" Type="http://schemas.openxmlformats.org/officeDocument/2006/relationships/image" Target="../media/image24.jpg"/><Relationship Id="rId7" Type="http://schemas.openxmlformats.org/officeDocument/2006/relationships/image" Target="../media/image5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30.jpg"/><Relationship Id="rId5" Type="http://schemas.openxmlformats.org/officeDocument/2006/relationships/image" Target="../media/image2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5cf84e5df_3_0"/>
          <p:cNvSpPr/>
          <p:nvPr/>
        </p:nvSpPr>
        <p:spPr>
          <a:xfrm>
            <a:off x="3999900" y="625200"/>
            <a:ext cx="1143600" cy="1143600"/>
          </a:xfrm>
          <a:prstGeom prst="ellipse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e5cf84e5df_3_0"/>
          <p:cNvSpPr txBox="1"/>
          <p:nvPr/>
        </p:nvSpPr>
        <p:spPr>
          <a:xfrm>
            <a:off x="3821824" y="889238"/>
            <a:ext cx="1499752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endParaRPr b="1" i="1" sz="2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ge5cf84e5df_3_0"/>
          <p:cNvSpPr txBox="1"/>
          <p:nvPr/>
        </p:nvSpPr>
        <p:spPr>
          <a:xfrm>
            <a:off x="1184700" y="4164950"/>
            <a:ext cx="6774000" cy="507900"/>
          </a:xfrm>
          <a:prstGeom prst="rect">
            <a:avLst/>
          </a:prstGeom>
          <a:solidFill>
            <a:srgbClr val="FFFFFF">
              <a:alpha val="6823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b="1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한길 진서영 이재성 정영범 김미정 소윤정 박정순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e5cf84e5df_3_0"/>
          <p:cNvSpPr txBox="1"/>
          <p:nvPr/>
        </p:nvSpPr>
        <p:spPr>
          <a:xfrm>
            <a:off x="1185000" y="1999975"/>
            <a:ext cx="677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1" i="1" lang="en" sz="9000" u="none" cap="none" strike="noStrik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EZ</a:t>
            </a:r>
            <a:endParaRPr b="1" i="1" sz="9000" u="none" cap="none" strike="noStrik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593a793d5_5_126"/>
          <p:cNvSpPr txBox="1"/>
          <p:nvPr>
            <p:ph idx="12" type="sldNum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ge593a793d5_5_126"/>
          <p:cNvSpPr/>
          <p:nvPr/>
        </p:nvSpPr>
        <p:spPr>
          <a:xfrm>
            <a:off x="-61993" y="10689"/>
            <a:ext cx="9243000" cy="52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e593a793d5_5_126"/>
          <p:cNvSpPr txBox="1"/>
          <p:nvPr/>
        </p:nvSpPr>
        <p:spPr>
          <a:xfrm>
            <a:off x="1176004" y="-276674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Purchase 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Product Page</a:t>
            </a:r>
            <a:endParaRPr b="1" i="0" sz="2000" u="none" cap="none" strike="noStrike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e593a793d5_5_126"/>
          <p:cNvSpPr/>
          <p:nvPr/>
        </p:nvSpPr>
        <p:spPr>
          <a:xfrm>
            <a:off x="108489" y="1899584"/>
            <a:ext cx="1793700" cy="1493700"/>
          </a:xfrm>
          <a:prstGeom prst="roundRect">
            <a:avLst>
              <a:gd fmla="val 10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e593a793d5_5_126"/>
          <p:cNvSpPr/>
          <p:nvPr/>
        </p:nvSpPr>
        <p:spPr>
          <a:xfrm>
            <a:off x="2704797" y="927641"/>
            <a:ext cx="1381800" cy="1381800"/>
          </a:xfrm>
          <a:prstGeom prst="roundRect">
            <a:avLst>
              <a:gd fmla="val 10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e593a793d5_5_126"/>
          <p:cNvSpPr/>
          <p:nvPr/>
        </p:nvSpPr>
        <p:spPr>
          <a:xfrm>
            <a:off x="4991789" y="927641"/>
            <a:ext cx="1377600" cy="1377600"/>
          </a:xfrm>
          <a:prstGeom prst="roundRect">
            <a:avLst>
              <a:gd fmla="val 10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ge593a793d5_5_126"/>
          <p:cNvGrpSpPr/>
          <p:nvPr/>
        </p:nvGrpSpPr>
        <p:grpSpPr>
          <a:xfrm>
            <a:off x="1403281" y="850809"/>
            <a:ext cx="1347968" cy="1116398"/>
            <a:chOff x="1436953" y="850767"/>
            <a:chExt cx="1347968" cy="1116398"/>
          </a:xfrm>
        </p:grpSpPr>
        <p:sp>
          <p:nvSpPr>
            <p:cNvPr id="164" name="Google Shape;164;ge593a793d5_5_126"/>
            <p:cNvSpPr/>
            <p:nvPr/>
          </p:nvSpPr>
          <p:spPr>
            <a:xfrm rot="-959707">
              <a:off x="1944709" y="1493448"/>
              <a:ext cx="617299" cy="3963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593a793d5_5_126"/>
            <p:cNvSpPr txBox="1"/>
            <p:nvPr/>
          </p:nvSpPr>
          <p:spPr>
            <a:xfrm rot="-968923">
              <a:off x="1478328" y="1017305"/>
              <a:ext cx="1265217" cy="4770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Immediate</a:t>
              </a:r>
              <a:r>
                <a:rPr b="0" i="0" lang="en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e593a793d5_5_126"/>
          <p:cNvSpPr/>
          <p:nvPr/>
        </p:nvSpPr>
        <p:spPr>
          <a:xfrm>
            <a:off x="7422582" y="927641"/>
            <a:ext cx="1377600" cy="1377600"/>
          </a:xfrm>
          <a:prstGeom prst="roundRect">
            <a:avLst>
              <a:gd fmla="val 10000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" name="Google Shape;167;ge593a793d5_5_126"/>
          <p:cNvGrpSpPr/>
          <p:nvPr/>
        </p:nvGrpSpPr>
        <p:grpSpPr>
          <a:xfrm>
            <a:off x="4143155" y="940785"/>
            <a:ext cx="899700" cy="849706"/>
            <a:chOff x="4143155" y="940785"/>
            <a:chExt cx="899700" cy="849706"/>
          </a:xfrm>
        </p:grpSpPr>
        <p:sp>
          <p:nvSpPr>
            <p:cNvPr id="168" name="Google Shape;168;ge593a793d5_5_126"/>
            <p:cNvSpPr/>
            <p:nvPr/>
          </p:nvSpPr>
          <p:spPr>
            <a:xfrm>
              <a:off x="4266893" y="1394191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593a793d5_5_126"/>
            <p:cNvSpPr txBox="1"/>
            <p:nvPr/>
          </p:nvSpPr>
          <p:spPr>
            <a:xfrm>
              <a:off x="4143155" y="940785"/>
              <a:ext cx="89970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Payment Progress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ge593a793d5_5_126"/>
          <p:cNvGrpSpPr/>
          <p:nvPr/>
        </p:nvGrpSpPr>
        <p:grpSpPr>
          <a:xfrm>
            <a:off x="6467328" y="902002"/>
            <a:ext cx="998400" cy="888489"/>
            <a:chOff x="6467328" y="902002"/>
            <a:chExt cx="998400" cy="888489"/>
          </a:xfrm>
        </p:grpSpPr>
        <p:sp>
          <p:nvSpPr>
            <p:cNvPr id="171" name="Google Shape;171;ge593a793d5_5_126"/>
            <p:cNvSpPr/>
            <p:nvPr/>
          </p:nvSpPr>
          <p:spPr>
            <a:xfrm>
              <a:off x="6589023" y="1394191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e593a793d5_5_126"/>
            <p:cNvSpPr txBox="1"/>
            <p:nvPr/>
          </p:nvSpPr>
          <p:spPr>
            <a:xfrm>
              <a:off x="6467328" y="902002"/>
              <a:ext cx="9984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Purchase complete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ge593a793d5_5_126"/>
          <p:cNvSpPr/>
          <p:nvPr/>
        </p:nvSpPr>
        <p:spPr>
          <a:xfrm>
            <a:off x="2704797" y="3292875"/>
            <a:ext cx="1381800" cy="1381800"/>
          </a:xfrm>
          <a:prstGeom prst="roundRect">
            <a:avLst>
              <a:gd fmla="val 10000" name="adj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" name="Google Shape;174;ge593a793d5_5_126"/>
          <p:cNvGrpSpPr/>
          <p:nvPr/>
        </p:nvGrpSpPr>
        <p:grpSpPr>
          <a:xfrm>
            <a:off x="1490938" y="3365672"/>
            <a:ext cx="1233958" cy="1329815"/>
            <a:chOff x="1398319" y="3519596"/>
            <a:chExt cx="1233958" cy="1329815"/>
          </a:xfrm>
        </p:grpSpPr>
        <p:sp>
          <p:nvSpPr>
            <p:cNvPr id="175" name="Google Shape;175;ge593a793d5_5_126"/>
            <p:cNvSpPr/>
            <p:nvPr/>
          </p:nvSpPr>
          <p:spPr>
            <a:xfrm rot="2045039">
              <a:off x="1807780" y="3658513"/>
              <a:ext cx="617229" cy="39623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e593a793d5_5_126"/>
            <p:cNvSpPr txBox="1"/>
            <p:nvPr/>
          </p:nvSpPr>
          <p:spPr>
            <a:xfrm rot="2081403">
              <a:off x="1355463" y="4235553"/>
              <a:ext cx="1319669" cy="2615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Bid Progress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ge593a793d5_5_126"/>
          <p:cNvSpPr/>
          <p:nvPr/>
        </p:nvSpPr>
        <p:spPr>
          <a:xfrm>
            <a:off x="4988379" y="3357944"/>
            <a:ext cx="1377600" cy="1377600"/>
          </a:xfrm>
          <a:prstGeom prst="roundRect">
            <a:avLst>
              <a:gd fmla="val 10000" name="adj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ge593a793d5_5_126"/>
          <p:cNvGrpSpPr/>
          <p:nvPr/>
        </p:nvGrpSpPr>
        <p:grpSpPr>
          <a:xfrm>
            <a:off x="3987287" y="3323113"/>
            <a:ext cx="1099738" cy="849706"/>
            <a:chOff x="3987287" y="3323113"/>
            <a:chExt cx="1099738" cy="849706"/>
          </a:xfrm>
        </p:grpSpPr>
        <p:sp>
          <p:nvSpPr>
            <p:cNvPr id="179" name="Google Shape;179;ge593a793d5_5_126"/>
            <p:cNvSpPr/>
            <p:nvPr/>
          </p:nvSpPr>
          <p:spPr>
            <a:xfrm>
              <a:off x="4300492" y="3776519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e593a793d5_5_126"/>
            <p:cNvSpPr txBox="1"/>
            <p:nvPr/>
          </p:nvSpPr>
          <p:spPr>
            <a:xfrm>
              <a:off x="3987287" y="3323113"/>
              <a:ext cx="1099738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Pay after inspection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ge593a793d5_5_126"/>
          <p:cNvSpPr/>
          <p:nvPr/>
        </p:nvSpPr>
        <p:spPr>
          <a:xfrm>
            <a:off x="2451005" y="704692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e593a793d5_5_126"/>
          <p:cNvSpPr/>
          <p:nvPr/>
        </p:nvSpPr>
        <p:spPr>
          <a:xfrm>
            <a:off x="7465717" y="3348604"/>
            <a:ext cx="1377600" cy="1377600"/>
          </a:xfrm>
          <a:prstGeom prst="roundRect">
            <a:avLst>
              <a:gd fmla="val 10000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" name="Google Shape;183;ge593a793d5_5_126"/>
          <p:cNvGrpSpPr/>
          <p:nvPr/>
        </p:nvGrpSpPr>
        <p:grpSpPr>
          <a:xfrm>
            <a:off x="6434747" y="3502888"/>
            <a:ext cx="1200300" cy="719328"/>
            <a:chOff x="6484882" y="3453491"/>
            <a:chExt cx="1200300" cy="719328"/>
          </a:xfrm>
        </p:grpSpPr>
        <p:sp>
          <p:nvSpPr>
            <p:cNvPr id="184" name="Google Shape;184;ge593a793d5_5_126"/>
            <p:cNvSpPr/>
            <p:nvPr/>
          </p:nvSpPr>
          <p:spPr>
            <a:xfrm>
              <a:off x="6670443" y="3776519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e593a793d5_5_126"/>
            <p:cNvSpPr txBox="1"/>
            <p:nvPr/>
          </p:nvSpPr>
          <p:spPr>
            <a:xfrm>
              <a:off x="6484882" y="3453491"/>
              <a:ext cx="1200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Bid complete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ge593a793d5_5_126"/>
          <p:cNvSpPr/>
          <p:nvPr/>
        </p:nvSpPr>
        <p:spPr>
          <a:xfrm>
            <a:off x="2473642" y="704707"/>
            <a:ext cx="4265700" cy="4215600"/>
          </a:xfrm>
          <a:prstGeom prst="roundRect">
            <a:avLst>
              <a:gd fmla="val 10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e593a793d5_5_126"/>
          <p:cNvSpPr/>
          <p:nvPr/>
        </p:nvSpPr>
        <p:spPr>
          <a:xfrm>
            <a:off x="2451000" y="704707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593a793d5_5_126"/>
          <p:cNvSpPr/>
          <p:nvPr/>
        </p:nvSpPr>
        <p:spPr>
          <a:xfrm>
            <a:off x="2454589" y="704707"/>
            <a:ext cx="4276800" cy="4215600"/>
          </a:xfrm>
          <a:prstGeom prst="roundRect">
            <a:avLst>
              <a:gd fmla="val 10000" name="adj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e593a793d5_5_126"/>
          <p:cNvSpPr/>
          <p:nvPr/>
        </p:nvSpPr>
        <p:spPr>
          <a:xfrm>
            <a:off x="2451005" y="709789"/>
            <a:ext cx="4311000" cy="4205400"/>
          </a:xfrm>
          <a:prstGeom prst="roundRect">
            <a:avLst>
              <a:gd fmla="val 10000" name="adj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e593a793d5_5_126"/>
          <p:cNvSpPr/>
          <p:nvPr/>
        </p:nvSpPr>
        <p:spPr>
          <a:xfrm>
            <a:off x="2454891" y="709807"/>
            <a:ext cx="4303200" cy="4205400"/>
          </a:xfrm>
          <a:prstGeom prst="roundRect">
            <a:avLst>
              <a:gd fmla="val 10000" name="adj"/>
            </a:avLst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593a793d5_5_179"/>
          <p:cNvSpPr txBox="1"/>
          <p:nvPr>
            <p:ph idx="12" type="sldNum"/>
          </p:nvPr>
        </p:nvSpPr>
        <p:spPr>
          <a:xfrm>
            <a:off x="1188150" y="3948600"/>
            <a:ext cx="67671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ge593a793d5_5_179"/>
          <p:cNvSpPr/>
          <p:nvPr/>
        </p:nvSpPr>
        <p:spPr>
          <a:xfrm>
            <a:off x="-49548" y="970"/>
            <a:ext cx="9243000" cy="52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e593a793d5_5_179"/>
          <p:cNvSpPr txBox="1"/>
          <p:nvPr/>
        </p:nvSpPr>
        <p:spPr>
          <a:xfrm>
            <a:off x="1089029" y="75208"/>
            <a:ext cx="6767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Detailed </a:t>
            </a: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Purchase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e593a793d5_5_179"/>
          <p:cNvSpPr/>
          <p:nvPr/>
        </p:nvSpPr>
        <p:spPr>
          <a:xfrm>
            <a:off x="108489" y="1899584"/>
            <a:ext cx="1793700" cy="1493700"/>
          </a:xfrm>
          <a:prstGeom prst="roundRect">
            <a:avLst>
              <a:gd fmla="val 1000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e593a793d5_5_179"/>
          <p:cNvGrpSpPr/>
          <p:nvPr/>
        </p:nvGrpSpPr>
        <p:grpSpPr>
          <a:xfrm>
            <a:off x="1588346" y="1065539"/>
            <a:ext cx="1016320" cy="901627"/>
            <a:chOff x="1588346" y="1065539"/>
            <a:chExt cx="1016320" cy="901627"/>
          </a:xfrm>
        </p:grpSpPr>
        <p:sp>
          <p:nvSpPr>
            <p:cNvPr id="200" name="Google Shape;200;ge593a793d5_5_179"/>
            <p:cNvSpPr/>
            <p:nvPr/>
          </p:nvSpPr>
          <p:spPr>
            <a:xfrm rot="-959707">
              <a:off x="1944709" y="1493448"/>
              <a:ext cx="617299" cy="3963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e593a793d5_5_179"/>
            <p:cNvSpPr txBox="1"/>
            <p:nvPr/>
          </p:nvSpPr>
          <p:spPr>
            <a:xfrm rot="-968508">
              <a:off x="1607907" y="1179029"/>
              <a:ext cx="853550" cy="261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sale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" name="Google Shape;202;ge593a793d5_5_179"/>
          <p:cNvGrpSpPr/>
          <p:nvPr/>
        </p:nvGrpSpPr>
        <p:grpSpPr>
          <a:xfrm>
            <a:off x="4078088" y="1202206"/>
            <a:ext cx="899700" cy="726784"/>
            <a:chOff x="4115490" y="1063707"/>
            <a:chExt cx="899700" cy="726784"/>
          </a:xfrm>
        </p:grpSpPr>
        <p:sp>
          <p:nvSpPr>
            <p:cNvPr id="203" name="Google Shape;203;ge593a793d5_5_179"/>
            <p:cNvSpPr/>
            <p:nvPr/>
          </p:nvSpPr>
          <p:spPr>
            <a:xfrm>
              <a:off x="4266893" y="1394191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593a793d5_5_179"/>
            <p:cNvSpPr txBox="1"/>
            <p:nvPr/>
          </p:nvSpPr>
          <p:spPr>
            <a:xfrm>
              <a:off x="4115490" y="1063707"/>
              <a:ext cx="899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payment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ge593a793d5_5_179"/>
          <p:cNvGrpSpPr/>
          <p:nvPr/>
        </p:nvGrpSpPr>
        <p:grpSpPr>
          <a:xfrm>
            <a:off x="6484787" y="1129880"/>
            <a:ext cx="1209495" cy="925638"/>
            <a:chOff x="6484787" y="1129880"/>
            <a:chExt cx="1209495" cy="925638"/>
          </a:xfrm>
        </p:grpSpPr>
        <p:sp>
          <p:nvSpPr>
            <p:cNvPr id="206" name="Google Shape;206;ge593a793d5_5_179"/>
            <p:cNvSpPr/>
            <p:nvPr/>
          </p:nvSpPr>
          <p:spPr>
            <a:xfrm rot="2023258">
              <a:off x="6542806" y="1521480"/>
              <a:ext cx="617132" cy="39605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e593a793d5_5_179"/>
            <p:cNvSpPr txBox="1"/>
            <p:nvPr/>
          </p:nvSpPr>
          <p:spPr>
            <a:xfrm>
              <a:off x="6640252" y="1129880"/>
              <a:ext cx="1054030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Sales Completed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" name="Google Shape;208;ge593a793d5_5_179"/>
          <p:cNvGrpSpPr/>
          <p:nvPr/>
        </p:nvGrpSpPr>
        <p:grpSpPr>
          <a:xfrm>
            <a:off x="1380420" y="3542399"/>
            <a:ext cx="1213634" cy="1161057"/>
            <a:chOff x="1380420" y="3542399"/>
            <a:chExt cx="1213634" cy="1161057"/>
          </a:xfrm>
        </p:grpSpPr>
        <p:sp>
          <p:nvSpPr>
            <p:cNvPr id="209" name="Google Shape;209;ge593a793d5_5_179"/>
            <p:cNvSpPr/>
            <p:nvPr/>
          </p:nvSpPr>
          <p:spPr>
            <a:xfrm rot="2045039">
              <a:off x="1918815" y="3681316"/>
              <a:ext cx="617229" cy="39623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e593a793d5_5_179"/>
            <p:cNvSpPr txBox="1"/>
            <p:nvPr/>
          </p:nvSpPr>
          <p:spPr>
            <a:xfrm rot="2081403">
              <a:off x="1475348" y="3913820"/>
              <a:ext cx="853398" cy="600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Bid Purchase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ge593a793d5_5_179"/>
          <p:cNvGrpSpPr/>
          <p:nvPr/>
        </p:nvGrpSpPr>
        <p:grpSpPr>
          <a:xfrm>
            <a:off x="4014050" y="3655765"/>
            <a:ext cx="1082373" cy="824215"/>
            <a:chOff x="4014050" y="3348604"/>
            <a:chExt cx="1082373" cy="824215"/>
          </a:xfrm>
        </p:grpSpPr>
        <p:sp>
          <p:nvSpPr>
            <p:cNvPr id="212" name="Google Shape;212;ge593a793d5_5_179"/>
            <p:cNvSpPr/>
            <p:nvPr/>
          </p:nvSpPr>
          <p:spPr>
            <a:xfrm>
              <a:off x="4300492" y="3776519"/>
              <a:ext cx="617100" cy="39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593a793d5_5_179"/>
            <p:cNvSpPr txBox="1"/>
            <p:nvPr/>
          </p:nvSpPr>
          <p:spPr>
            <a:xfrm>
              <a:off x="4014050" y="3348604"/>
              <a:ext cx="1082373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Inspection Progress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" name="Google Shape;214;ge593a793d5_5_179"/>
          <p:cNvGrpSpPr/>
          <p:nvPr/>
        </p:nvGrpSpPr>
        <p:grpSpPr>
          <a:xfrm>
            <a:off x="6519729" y="3395350"/>
            <a:ext cx="1183171" cy="1121708"/>
            <a:chOff x="6519729" y="3395350"/>
            <a:chExt cx="1183171" cy="1121708"/>
          </a:xfrm>
        </p:grpSpPr>
        <p:sp>
          <p:nvSpPr>
            <p:cNvPr id="215" name="Google Shape;215;ge593a793d5_5_179"/>
            <p:cNvSpPr/>
            <p:nvPr/>
          </p:nvSpPr>
          <p:spPr>
            <a:xfrm rot="-2026965">
              <a:off x="6577780" y="3533499"/>
              <a:ext cx="617216" cy="39622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e593a793d5_5_179"/>
            <p:cNvSpPr txBox="1"/>
            <p:nvPr/>
          </p:nvSpPr>
          <p:spPr>
            <a:xfrm>
              <a:off x="6803200" y="3916934"/>
              <a:ext cx="899700" cy="600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Sales Completed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e593a793d5_5_179"/>
          <p:cNvSpPr/>
          <p:nvPr/>
        </p:nvSpPr>
        <p:spPr>
          <a:xfrm>
            <a:off x="2730275" y="1127677"/>
            <a:ext cx="1334100" cy="1325400"/>
          </a:xfrm>
          <a:prstGeom prst="roundRect">
            <a:avLst>
              <a:gd fmla="val 10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593a793d5_5_179"/>
          <p:cNvSpPr/>
          <p:nvPr/>
        </p:nvSpPr>
        <p:spPr>
          <a:xfrm>
            <a:off x="5056896" y="1126264"/>
            <a:ext cx="1339800" cy="1325400"/>
          </a:xfrm>
          <a:prstGeom prst="roundRect">
            <a:avLst>
              <a:gd fmla="val 10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593a793d5_5_179"/>
          <p:cNvSpPr/>
          <p:nvPr/>
        </p:nvSpPr>
        <p:spPr>
          <a:xfrm>
            <a:off x="2683550" y="3548073"/>
            <a:ext cx="1330500" cy="1325400"/>
          </a:xfrm>
          <a:prstGeom prst="roundRect">
            <a:avLst>
              <a:gd fmla="val 10000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e593a793d5_5_179"/>
          <p:cNvSpPr/>
          <p:nvPr/>
        </p:nvSpPr>
        <p:spPr>
          <a:xfrm>
            <a:off x="5096423" y="3607065"/>
            <a:ext cx="1333800" cy="1325100"/>
          </a:xfrm>
          <a:prstGeom prst="roundRect">
            <a:avLst>
              <a:gd fmla="val 10000" name="adj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e593a793d5_5_179"/>
          <p:cNvSpPr/>
          <p:nvPr/>
        </p:nvSpPr>
        <p:spPr>
          <a:xfrm>
            <a:off x="7345951" y="2055765"/>
            <a:ext cx="1340100" cy="1325400"/>
          </a:xfrm>
          <a:prstGeom prst="roundRect">
            <a:avLst>
              <a:gd fmla="val 10000" name="adj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e593a793d5_5_179"/>
          <p:cNvSpPr/>
          <p:nvPr/>
        </p:nvSpPr>
        <p:spPr>
          <a:xfrm>
            <a:off x="2422759" y="794924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e593a793d5_5_179"/>
          <p:cNvSpPr/>
          <p:nvPr/>
        </p:nvSpPr>
        <p:spPr>
          <a:xfrm>
            <a:off x="2415905" y="817233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e593a793d5_5_179"/>
          <p:cNvSpPr/>
          <p:nvPr/>
        </p:nvSpPr>
        <p:spPr>
          <a:xfrm>
            <a:off x="2407024" y="779091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e593a793d5_5_179"/>
          <p:cNvSpPr/>
          <p:nvPr/>
        </p:nvSpPr>
        <p:spPr>
          <a:xfrm>
            <a:off x="2414892" y="826590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e593a793d5_5_179"/>
          <p:cNvSpPr/>
          <p:nvPr/>
        </p:nvSpPr>
        <p:spPr>
          <a:xfrm>
            <a:off x="2404895" y="810757"/>
            <a:ext cx="4284000" cy="4215600"/>
          </a:xfrm>
          <a:prstGeom prst="roundRect">
            <a:avLst>
              <a:gd fmla="val 10000" name="adj"/>
            </a:avLst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e593a793d5_5_179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593a793d5_5_179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2"/>
          <p:cNvPicPr preferRelativeResize="0"/>
          <p:nvPr/>
        </p:nvPicPr>
        <p:blipFill rotWithShape="1">
          <a:blip r:embed="rId3">
            <a:alphaModFix/>
          </a:blip>
          <a:srcRect b="4742" l="0" r="0" t="4743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52"/>
          <p:cNvSpPr txBox="1"/>
          <p:nvPr>
            <p:ph type="title"/>
          </p:nvPr>
        </p:nvSpPr>
        <p:spPr>
          <a:xfrm>
            <a:off x="356964" y="1784196"/>
            <a:ext cx="3646247" cy="45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260" y="268677"/>
            <a:ext cx="3224302" cy="460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2"/>
          <p:cNvSpPr/>
          <p:nvPr/>
        </p:nvSpPr>
        <p:spPr>
          <a:xfrm>
            <a:off x="6395260" y="2488276"/>
            <a:ext cx="404551" cy="376843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2"/>
          <p:cNvSpPr/>
          <p:nvPr/>
        </p:nvSpPr>
        <p:spPr>
          <a:xfrm>
            <a:off x="6373093" y="4455878"/>
            <a:ext cx="404551" cy="41894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5823" y="564800"/>
            <a:ext cx="3783869" cy="435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6"/>
          <p:cNvSpPr/>
          <p:nvPr/>
        </p:nvSpPr>
        <p:spPr>
          <a:xfrm>
            <a:off x="1188450" y="1194200"/>
            <a:ext cx="2247000" cy="27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6"/>
          <p:cNvSpPr/>
          <p:nvPr/>
        </p:nvSpPr>
        <p:spPr>
          <a:xfrm>
            <a:off x="3448500" y="1194200"/>
            <a:ext cx="2247000" cy="27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6"/>
          <p:cNvSpPr/>
          <p:nvPr/>
        </p:nvSpPr>
        <p:spPr>
          <a:xfrm>
            <a:off x="5708550" y="1194600"/>
            <a:ext cx="2247000" cy="275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6" name="Google Shape;246;p66"/>
          <p:cNvGrpSpPr/>
          <p:nvPr/>
        </p:nvGrpSpPr>
        <p:grpSpPr>
          <a:xfrm>
            <a:off x="1188450" y="1194600"/>
            <a:ext cx="6767099" cy="2754302"/>
            <a:chOff x="1188450" y="1194600"/>
            <a:chExt cx="6767099" cy="2754302"/>
          </a:xfrm>
        </p:grpSpPr>
        <p:pic>
          <p:nvPicPr>
            <p:cNvPr id="247" name="Google Shape;24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450" y="1194600"/>
              <a:ext cx="2246999" cy="275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35450" y="1194600"/>
              <a:ext cx="2273100" cy="275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08550" y="1194600"/>
              <a:ext cx="2246999" cy="275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66"/>
          <p:cNvSpPr txBox="1"/>
          <p:nvPr/>
        </p:nvSpPr>
        <p:spPr>
          <a:xfrm>
            <a:off x="1188450" y="2171550"/>
            <a:ext cx="6767100" cy="800400"/>
          </a:xfrm>
          <a:prstGeom prst="rect">
            <a:avLst/>
          </a:prstGeom>
          <a:solidFill>
            <a:srgbClr val="FFFFFF">
              <a:alpha val="6823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KREAM</a:t>
            </a: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Style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593a793d5_6_146"/>
          <p:cNvSpPr txBox="1"/>
          <p:nvPr/>
        </p:nvSpPr>
        <p:spPr>
          <a:xfrm>
            <a:off x="4988880" y="1569546"/>
            <a:ext cx="24768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게시물의 상품 태그 기능</a:t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ge593a793d5_6_146"/>
          <p:cNvGrpSpPr/>
          <p:nvPr/>
        </p:nvGrpSpPr>
        <p:grpSpPr>
          <a:xfrm>
            <a:off x="4588728" y="1451884"/>
            <a:ext cx="460705" cy="491455"/>
            <a:chOff x="9901824" y="937343"/>
            <a:chExt cx="744273" cy="793950"/>
          </a:xfrm>
        </p:grpSpPr>
        <p:grpSp>
          <p:nvGrpSpPr>
            <p:cNvPr id="257" name="Google Shape;257;ge593a793d5_6_146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58" name="Google Shape;258;ge593a793d5_6_146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ge593a793d5_6_146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ge593a793d5_6_146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ge593a793d5_6_146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ge593a793d5_6_146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ge593a793d5_6_146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ge593a793d5_6_146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ge593a793d5_6_146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ge593a793d5_6_146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ge593a793d5_6_146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Google Shape;268;ge593a793d5_6_146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e593a793d5_6_146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e593a793d5_6_146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e593a793d5_6_146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e593a793d5_6_146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e593a793d5_6_146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" name="Google Shape;274;ge593a793d5_6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96" y="265636"/>
            <a:ext cx="3257375" cy="4612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ge593a793d5_6_146"/>
          <p:cNvGrpSpPr/>
          <p:nvPr/>
        </p:nvGrpSpPr>
        <p:grpSpPr>
          <a:xfrm rot="4380572">
            <a:off x="4031446" y="3497499"/>
            <a:ext cx="371557" cy="371536"/>
            <a:chOff x="576250" y="4319400"/>
            <a:chExt cx="442075" cy="442050"/>
          </a:xfrm>
        </p:grpSpPr>
        <p:sp>
          <p:nvSpPr>
            <p:cNvPr id="276" name="Google Shape;276;ge593a793d5_6_14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e593a793d5_6_14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e593a793d5_6_14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e593a793d5_6_14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B0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" name="Google Shape;280;ge593a793d5_6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9950" y="2694175"/>
            <a:ext cx="3257376" cy="17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e593a793d5_6_146"/>
          <p:cNvSpPr txBox="1"/>
          <p:nvPr/>
        </p:nvSpPr>
        <p:spPr>
          <a:xfrm>
            <a:off x="3200400" y="4002131"/>
            <a:ext cx="2227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상품 태그로 이동</a:t>
            </a:r>
            <a:endParaRPr b="0" i="0" sz="12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e593a793d5_6_146"/>
          <p:cNvSpPr txBox="1"/>
          <p:nvPr>
            <p:ph idx="4294967295" type="title"/>
          </p:nvPr>
        </p:nvSpPr>
        <p:spPr>
          <a:xfrm>
            <a:off x="4518025" y="487525"/>
            <a:ext cx="3418500" cy="8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000">
                <a:latin typeface="Arial"/>
                <a:ea typeface="Arial"/>
                <a:cs typeface="Arial"/>
                <a:sym typeface="Arial"/>
              </a:rPr>
              <a:t>KREAM STYLE</a:t>
            </a:r>
            <a:endParaRPr i="1" sz="2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ge593a793d5_6_146"/>
          <p:cNvCxnSpPr/>
          <p:nvPr/>
        </p:nvCxnSpPr>
        <p:spPr>
          <a:xfrm flipH="1" rot="10800000">
            <a:off x="1219850" y="1719350"/>
            <a:ext cx="3150600" cy="1210200"/>
          </a:xfrm>
          <a:prstGeom prst="bentConnector3">
            <a:avLst>
              <a:gd fmla="val 73826" name="adj1"/>
            </a:avLst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diamond"/>
          </a:ln>
        </p:spPr>
      </p:cxnSp>
      <p:cxnSp>
        <p:nvCxnSpPr>
          <p:cNvPr id="284" name="Google Shape;284;ge593a793d5_6_146"/>
          <p:cNvCxnSpPr>
            <a:stCxn id="255" idx="3"/>
          </p:cNvCxnSpPr>
          <p:nvPr/>
        </p:nvCxnSpPr>
        <p:spPr>
          <a:xfrm>
            <a:off x="7465680" y="1756446"/>
            <a:ext cx="597300" cy="827400"/>
          </a:xfrm>
          <a:prstGeom prst="bentConnector2">
            <a:avLst/>
          </a:prstGeom>
          <a:noFill/>
          <a:ln cap="flat" cmpd="sng" w="38100">
            <a:solidFill>
              <a:srgbClr val="888888"/>
            </a:solidFill>
            <a:prstDash val="solid"/>
            <a:round/>
            <a:headEnd len="sm" w="sm" type="none"/>
            <a:tailEnd len="sm" w="sm" type="diamond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593a793d5_6_232"/>
          <p:cNvSpPr txBox="1"/>
          <p:nvPr>
            <p:ph idx="4294967295" type="title"/>
          </p:nvPr>
        </p:nvSpPr>
        <p:spPr>
          <a:xfrm>
            <a:off x="4539104" y="353950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1800">
                <a:latin typeface="Arial"/>
                <a:ea typeface="Arial"/>
                <a:cs typeface="Arial"/>
                <a:sym typeface="Arial"/>
              </a:rPr>
              <a:t>KREAM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STYLE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ge593a793d5_6_232"/>
          <p:cNvCxnSpPr/>
          <p:nvPr/>
        </p:nvCxnSpPr>
        <p:spPr>
          <a:xfrm>
            <a:off x="3781775" y="2827075"/>
            <a:ext cx="4200" cy="58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291" name="Google Shape;291;ge593a793d5_6_232"/>
          <p:cNvSpPr txBox="1"/>
          <p:nvPr/>
        </p:nvSpPr>
        <p:spPr>
          <a:xfrm>
            <a:off x="5291181" y="1886499"/>
            <a:ext cx="34989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 댓글과 공감 버튼</a:t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해시태그 연결 데이터</a:t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e593a793d5_6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350" y="203600"/>
            <a:ext cx="2636638" cy="473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e593a793d5_6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6750" y="2780400"/>
            <a:ext cx="4403642" cy="2159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ge593a793d5_6_232"/>
          <p:cNvGrpSpPr/>
          <p:nvPr/>
        </p:nvGrpSpPr>
        <p:grpSpPr>
          <a:xfrm>
            <a:off x="4439159" y="1827675"/>
            <a:ext cx="460705" cy="491455"/>
            <a:chOff x="9901824" y="937343"/>
            <a:chExt cx="744273" cy="793950"/>
          </a:xfrm>
        </p:grpSpPr>
        <p:grpSp>
          <p:nvGrpSpPr>
            <p:cNvPr id="295" name="Google Shape;295;ge593a793d5_6_23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96" name="Google Shape;296;ge593a793d5_6_23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ge593a793d5_6_23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ge593a793d5_6_23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ge593a793d5_6_23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ge593a793d5_6_23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ge593a793d5_6_23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ge593a793d5_6_23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ge593a793d5_6_23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ge593a793d5_6_23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ge593a793d5_6_23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6" name="Google Shape;306;ge593a793d5_6_23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e593a793d5_6_23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e593a793d5_6_23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ge593a793d5_6_23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e593a793d5_6_23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e593a793d5_6_23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93a793d5_4_38"/>
          <p:cNvSpPr/>
          <p:nvPr/>
        </p:nvSpPr>
        <p:spPr>
          <a:xfrm>
            <a:off x="1188450" y="1196100"/>
            <a:ext cx="6767100" cy="2751300"/>
          </a:xfrm>
          <a:prstGeom prst="rect">
            <a:avLst/>
          </a:prstGeom>
          <a:solidFill>
            <a:srgbClr val="FFFFFF">
              <a:alpha val="6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e593a793d5_4_38"/>
          <p:cNvSpPr txBox="1"/>
          <p:nvPr/>
        </p:nvSpPr>
        <p:spPr>
          <a:xfrm>
            <a:off x="1168275" y="2171550"/>
            <a:ext cx="676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Planning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593a793d5_5_329"/>
          <p:cNvSpPr txBox="1"/>
          <p:nvPr>
            <p:ph idx="4294967295" type="title"/>
          </p:nvPr>
        </p:nvSpPr>
        <p:spPr>
          <a:xfrm>
            <a:off x="1145989" y="267494"/>
            <a:ext cx="6767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 PLANNER</a:t>
            </a:r>
            <a:endParaRPr sz="2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e593a793d5_5_329"/>
          <p:cNvSpPr/>
          <p:nvPr/>
        </p:nvSpPr>
        <p:spPr>
          <a:xfrm>
            <a:off x="6631650" y="2214550"/>
            <a:ext cx="1152000" cy="6444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 4</a:t>
            </a:r>
            <a:r>
              <a:rPr b="0" baseline="3000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e593a793d5_5_329"/>
          <p:cNvSpPr/>
          <p:nvPr/>
        </p:nvSpPr>
        <p:spPr>
          <a:xfrm>
            <a:off x="5710818" y="2214556"/>
            <a:ext cx="1140900" cy="6444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 3</a:t>
            </a:r>
            <a:r>
              <a:rPr b="0" baseline="3000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e593a793d5_5_329"/>
          <p:cNvSpPr/>
          <p:nvPr/>
        </p:nvSpPr>
        <p:spPr>
          <a:xfrm>
            <a:off x="4738236" y="2213645"/>
            <a:ext cx="1193400" cy="6462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 2</a:t>
            </a:r>
            <a:r>
              <a:rPr b="0" baseline="3000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e593a793d5_5_329"/>
          <p:cNvSpPr/>
          <p:nvPr/>
        </p:nvSpPr>
        <p:spPr>
          <a:xfrm>
            <a:off x="3813056" y="2215509"/>
            <a:ext cx="1145100" cy="6480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 1</a:t>
            </a:r>
            <a:r>
              <a:rPr b="0" baseline="3000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593a793d5_5_329"/>
          <p:cNvSpPr/>
          <p:nvPr/>
        </p:nvSpPr>
        <p:spPr>
          <a:xfrm>
            <a:off x="2946525" y="2211700"/>
            <a:ext cx="1091700" cy="6501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 4</a:t>
            </a:r>
            <a:r>
              <a:rPr b="0" baseline="3000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593a793d5_5_329"/>
          <p:cNvSpPr/>
          <p:nvPr/>
        </p:nvSpPr>
        <p:spPr>
          <a:xfrm>
            <a:off x="1993125" y="2211700"/>
            <a:ext cx="1152000" cy="6501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 3</a:t>
            </a:r>
            <a:r>
              <a:rPr b="0" baseline="3000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week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593a793d5_5_329"/>
          <p:cNvSpPr/>
          <p:nvPr/>
        </p:nvSpPr>
        <p:spPr>
          <a:xfrm>
            <a:off x="1433775" y="2211700"/>
            <a:ext cx="833100" cy="650100"/>
          </a:xfrm>
          <a:prstGeom prst="homePlate">
            <a:avLst>
              <a:gd fmla="val 32030" name="adj"/>
            </a:avLst>
          </a:prstGeom>
          <a:solidFill>
            <a:schemeClr val="l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ge593a793d5_5_329"/>
          <p:cNvCxnSpPr/>
          <p:nvPr/>
        </p:nvCxnSpPr>
        <p:spPr>
          <a:xfrm rot="10800000">
            <a:off x="3543775" y="1802409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1" name="Google Shape;331;ge593a793d5_5_329"/>
          <p:cNvCxnSpPr/>
          <p:nvPr/>
        </p:nvCxnSpPr>
        <p:spPr>
          <a:xfrm rot="10800000">
            <a:off x="5434443" y="1830906"/>
            <a:ext cx="0" cy="3903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2" name="Google Shape;332;ge593a793d5_5_329"/>
          <p:cNvCxnSpPr/>
          <p:nvPr/>
        </p:nvCxnSpPr>
        <p:spPr>
          <a:xfrm rot="10800000">
            <a:off x="7164288" y="1802609"/>
            <a:ext cx="0" cy="397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3" name="Google Shape;333;ge593a793d5_5_329"/>
          <p:cNvCxnSpPr/>
          <p:nvPr/>
        </p:nvCxnSpPr>
        <p:spPr>
          <a:xfrm rot="10800000">
            <a:off x="2664768" y="2816007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4" name="Google Shape;334;ge593a793d5_5_329"/>
          <p:cNvSpPr txBox="1"/>
          <p:nvPr/>
        </p:nvSpPr>
        <p:spPr>
          <a:xfrm>
            <a:off x="2044495" y="3493448"/>
            <a:ext cx="1498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기획/분석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주제 선정 및 페이지 분석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" name="Google Shape;335;ge593a793d5_5_329"/>
          <p:cNvCxnSpPr/>
          <p:nvPr/>
        </p:nvCxnSpPr>
        <p:spPr>
          <a:xfrm rot="10800000">
            <a:off x="4428025" y="2852000"/>
            <a:ext cx="3600" cy="426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36" name="Google Shape;336;ge593a793d5_5_329"/>
          <p:cNvCxnSpPr/>
          <p:nvPr/>
        </p:nvCxnSpPr>
        <p:spPr>
          <a:xfrm rot="10800000">
            <a:off x="6194884" y="2851950"/>
            <a:ext cx="0" cy="4152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37" name="Google Shape;337;ge593a793d5_5_329"/>
          <p:cNvSpPr txBox="1"/>
          <p:nvPr/>
        </p:nvSpPr>
        <p:spPr>
          <a:xfrm>
            <a:off x="2555775" y="1203598"/>
            <a:ext cx="1973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기획/분석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기획안 작성 및 디자인(UI) 회의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e593a793d5_5_329"/>
          <p:cNvSpPr txBox="1"/>
          <p:nvPr/>
        </p:nvSpPr>
        <p:spPr>
          <a:xfrm>
            <a:off x="3635900" y="3457175"/>
            <a:ext cx="1618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디자인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스토리보드 작성 및 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 디자인 수정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593a793d5_5_329"/>
          <p:cNvSpPr txBox="1"/>
          <p:nvPr/>
        </p:nvSpPr>
        <p:spPr>
          <a:xfrm>
            <a:off x="4529538" y="1229338"/>
            <a:ext cx="1820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프론트엔드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HTML/ CSS / JavaScript</a:t>
            </a:r>
            <a:r>
              <a:rPr b="0" i="0" lang="en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e593a793d5_5_329"/>
          <p:cNvSpPr txBox="1"/>
          <p:nvPr/>
        </p:nvSpPr>
        <p:spPr>
          <a:xfrm>
            <a:off x="5254374" y="3457178"/>
            <a:ext cx="20538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프론트엔드 / 백엔드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 / JSP / Database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ge593a793d5_5_329"/>
          <p:cNvSpPr txBox="1"/>
          <p:nvPr/>
        </p:nvSpPr>
        <p:spPr>
          <a:xfrm>
            <a:off x="6458996" y="1229338"/>
            <a:ext cx="1497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백엔드</a:t>
            </a:r>
            <a:endParaRPr b="1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/ Server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593a793d5_7_16"/>
          <p:cNvSpPr/>
          <p:nvPr/>
        </p:nvSpPr>
        <p:spPr>
          <a:xfrm>
            <a:off x="1188450" y="1196100"/>
            <a:ext cx="6767100" cy="2751300"/>
          </a:xfrm>
          <a:prstGeom prst="rect">
            <a:avLst/>
          </a:prstGeom>
          <a:solidFill>
            <a:srgbClr val="FFFFFF">
              <a:alpha val="6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e593a793d5_7_16"/>
          <p:cNvSpPr txBox="1"/>
          <p:nvPr/>
        </p:nvSpPr>
        <p:spPr>
          <a:xfrm>
            <a:off x="1168275" y="2171550"/>
            <a:ext cx="676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b="1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>
            <p:ph idx="4294967295" type="body"/>
          </p:nvPr>
        </p:nvSpPr>
        <p:spPr>
          <a:xfrm>
            <a:off x="971800" y="1086000"/>
            <a:ext cx="46233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KREAM 홈페이지 완벽 구현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PC, 태블릿, 모바일 화면마다 다른 UI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소셜 미디어 기능(Style Pick)과 입찰 시스템 구현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15"/>
          <p:cNvGrpSpPr/>
          <p:nvPr/>
        </p:nvGrpSpPr>
        <p:grpSpPr>
          <a:xfrm>
            <a:off x="5459877" y="594872"/>
            <a:ext cx="1906127" cy="3953685"/>
            <a:chOff x="2547150" y="238125"/>
            <a:chExt cx="2525675" cy="5238750"/>
          </a:xfrm>
        </p:grpSpPr>
        <p:sp>
          <p:nvSpPr>
            <p:cNvPr id="354" name="Google Shape;354;p15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8" name="Google Shape;35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625" y="971675"/>
            <a:ext cx="1788625" cy="3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 txBox="1"/>
          <p:nvPr/>
        </p:nvSpPr>
        <p:spPr>
          <a:xfrm>
            <a:off x="1188460" y="265600"/>
            <a:ext cx="676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Purpose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ge5d112cbc5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4175" y="1408875"/>
            <a:ext cx="2795651" cy="252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e5d112cbc5_6_0"/>
          <p:cNvSpPr txBox="1"/>
          <p:nvPr/>
        </p:nvSpPr>
        <p:spPr>
          <a:xfrm>
            <a:off x="3922725" y="4071825"/>
            <a:ext cx="1500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7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ge5d112cbc5_6_0"/>
          <p:cNvSpPr txBox="1"/>
          <p:nvPr/>
        </p:nvSpPr>
        <p:spPr>
          <a:xfrm>
            <a:off x="1065850" y="3408375"/>
            <a:ext cx="203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“Resell”</a:t>
            </a:r>
            <a:endParaRPr b="1" i="1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e5d112cbc5_6_0"/>
          <p:cNvSpPr txBox="1"/>
          <p:nvPr/>
        </p:nvSpPr>
        <p:spPr>
          <a:xfrm>
            <a:off x="6039950" y="2838450"/>
            <a:ext cx="25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“슈테크”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e5d112cbc5_6_0"/>
          <p:cNvSpPr txBox="1"/>
          <p:nvPr/>
        </p:nvSpPr>
        <p:spPr>
          <a:xfrm>
            <a:off x="1651663" y="1307963"/>
            <a:ext cx="245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“한정판 스니커즈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거래 플랫폼”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7"/>
          <p:cNvSpPr txBox="1"/>
          <p:nvPr/>
        </p:nvSpPr>
        <p:spPr>
          <a:xfrm flipH="1">
            <a:off x="2595360" y="1394962"/>
            <a:ext cx="37453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ㅇㅇ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7"/>
          <p:cNvSpPr txBox="1"/>
          <p:nvPr>
            <p:ph idx="4294967295" type="body"/>
          </p:nvPr>
        </p:nvSpPr>
        <p:spPr>
          <a:xfrm>
            <a:off x="4757750" y="1195050"/>
            <a:ext cx="3006000" cy="27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클라이언트와 서버간의 원활한 데이터 전송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속도향상을 위한 코드 최적화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가독성을 위한 코드 간결화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67"/>
          <p:cNvGrpSpPr/>
          <p:nvPr/>
        </p:nvGrpSpPr>
        <p:grpSpPr>
          <a:xfrm>
            <a:off x="1081376" y="1328127"/>
            <a:ext cx="3745251" cy="2487257"/>
            <a:chOff x="1177450" y="241631"/>
            <a:chExt cx="6173152" cy="3616776"/>
          </a:xfrm>
        </p:grpSpPr>
        <p:sp>
          <p:nvSpPr>
            <p:cNvPr id="367" name="Google Shape;367;p6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DEE3E9"/>
            </a:solidFill>
            <a:ln cap="flat" cmpd="sng" w="952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E3E9"/>
            </a:solidFill>
            <a:ln cap="flat" cmpd="sng" w="952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76574"/>
            </a:solidFill>
            <a:ln cap="flat" cmpd="sng" w="9525">
              <a:solidFill>
                <a:srgbClr val="1D1D1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1" name="Google Shape;37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966" y="1487875"/>
            <a:ext cx="2896824" cy="20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7"/>
          <p:cNvSpPr txBox="1"/>
          <p:nvPr/>
        </p:nvSpPr>
        <p:spPr>
          <a:xfrm>
            <a:off x="1223410" y="228600"/>
            <a:ext cx="676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</a:pPr>
            <a:r>
              <a:rPr b="1" i="0" lang="en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Purpose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ge593a793d5_1_59"/>
          <p:cNvPicPr preferRelativeResize="0"/>
          <p:nvPr/>
        </p:nvPicPr>
        <p:blipFill rotWithShape="1">
          <a:blip r:embed="rId3">
            <a:alphaModFix/>
          </a:blip>
          <a:srcRect b="-1716" l="-2750" r="2750" t="1720"/>
          <a:stretch/>
        </p:blipFill>
        <p:spPr>
          <a:xfrm>
            <a:off x="-3043687" y="-1149928"/>
            <a:ext cx="8394825" cy="83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e593a793d5_1_59"/>
          <p:cNvSpPr txBox="1"/>
          <p:nvPr>
            <p:ph idx="4294967295" type="ctrTitle"/>
          </p:nvPr>
        </p:nvSpPr>
        <p:spPr>
          <a:xfrm>
            <a:off x="1188450" y="1942300"/>
            <a:ext cx="67671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</a:pPr>
            <a:r>
              <a:rPr b="1" i="0" lang="en" sz="1800" u="none" cap="none" strike="noStrike">
                <a:solidFill>
                  <a:srgbClr val="1D1D1B"/>
                </a:solidFill>
                <a:latin typeface="Arial"/>
                <a:ea typeface="Arial"/>
                <a:cs typeface="Arial"/>
                <a:sym typeface="Arial"/>
              </a:rPr>
              <a:t>THANKS!</a:t>
            </a:r>
            <a:endParaRPr b="1" i="0" sz="1800" u="none" cap="none" strike="noStrike">
              <a:solidFill>
                <a:srgbClr val="1D1D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e593a793d5_1_59"/>
          <p:cNvSpPr txBox="1"/>
          <p:nvPr>
            <p:ph idx="4294967295" type="subTitle"/>
          </p:nvPr>
        </p:nvSpPr>
        <p:spPr>
          <a:xfrm>
            <a:off x="1188450" y="2527600"/>
            <a:ext cx="67671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6574"/>
              </a:buClr>
              <a:buSzPts val="1300"/>
              <a:buFont typeface="Arial"/>
              <a:buNone/>
            </a:pPr>
            <a:r>
              <a:rPr b="0" i="0" lang="en" sz="14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e593a793d5_1_59"/>
          <p:cNvSpPr txBox="1"/>
          <p:nvPr/>
        </p:nvSpPr>
        <p:spPr>
          <a:xfrm>
            <a:off x="3907025" y="4672450"/>
            <a:ext cx="53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한길 진서영 이재성 정영범 김미정 소윤정 박정순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e593a793d5_1_59"/>
          <p:cNvSpPr txBox="1"/>
          <p:nvPr/>
        </p:nvSpPr>
        <p:spPr>
          <a:xfrm>
            <a:off x="3976475" y="4303050"/>
            <a:ext cx="553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</a:t>
            </a:r>
            <a:r>
              <a:rPr b="1" i="1" lang="en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EZ.</a:t>
            </a:r>
            <a:endParaRPr b="1" i="1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352158" y="-2159192"/>
            <a:ext cx="9938938" cy="9938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>
            <p:ph type="ctrTitle"/>
          </p:nvPr>
        </p:nvSpPr>
        <p:spPr>
          <a:xfrm>
            <a:off x="3457500" y="1457250"/>
            <a:ext cx="2229000" cy="2229000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n" sz="2500">
                <a:latin typeface="Arial"/>
                <a:ea typeface="Arial"/>
                <a:cs typeface="Arial"/>
                <a:sym typeface="Arial"/>
              </a:rPr>
              <a:t> </a:t>
            </a:r>
            <a:endParaRPr i="1" sz="2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832261" y="2310160"/>
            <a:ext cx="185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" sz="2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KREAM</a:t>
            </a:r>
            <a:endParaRPr b="1" i="1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 txBox="1"/>
          <p:nvPr>
            <p:ph type="title"/>
          </p:nvPr>
        </p:nvSpPr>
        <p:spPr>
          <a:xfrm>
            <a:off x="5204750" y="93625"/>
            <a:ext cx="3148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About Kream</a:t>
            </a:r>
            <a:endParaRPr/>
          </a:p>
        </p:txBody>
      </p:sp>
      <p:sp>
        <p:nvSpPr>
          <p:cNvPr id="93" name="Google Shape;93;p29"/>
          <p:cNvSpPr txBox="1"/>
          <p:nvPr>
            <p:ph idx="1" type="body"/>
          </p:nvPr>
        </p:nvSpPr>
        <p:spPr>
          <a:xfrm>
            <a:off x="4980050" y="1273225"/>
            <a:ext cx="17991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" sz="1000"/>
              <a:t>Yellow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94" name="Google Shape;94;p29"/>
          <p:cNvSpPr txBox="1"/>
          <p:nvPr>
            <p:ph idx="2" type="body"/>
          </p:nvPr>
        </p:nvSpPr>
        <p:spPr>
          <a:xfrm>
            <a:off x="6741273" y="1882350"/>
            <a:ext cx="2461994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 KREAM 전문 검수 팀의 자체 검수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9"/>
          <p:cNvSpPr txBox="1"/>
          <p:nvPr>
            <p:ph idx="1" type="body"/>
          </p:nvPr>
        </p:nvSpPr>
        <p:spPr>
          <a:xfrm>
            <a:off x="4980050" y="2807800"/>
            <a:ext cx="17991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b="1" lang="en" sz="1000"/>
              <a:t>Yellow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96" name="Google Shape;96;p29"/>
          <p:cNvSpPr txBox="1"/>
          <p:nvPr>
            <p:ph idx="2" type="body"/>
          </p:nvPr>
        </p:nvSpPr>
        <p:spPr>
          <a:xfrm>
            <a:off x="6887599" y="3220342"/>
            <a:ext cx="17991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익명으로 안전거래!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개인정보 공유 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가격 흥정 X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774" y="1058425"/>
            <a:ext cx="1806050" cy="17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601" y="2881942"/>
            <a:ext cx="1779781" cy="1848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53575" y="-30725"/>
            <a:ext cx="4643800" cy="520497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/>
        </p:nvSpPr>
        <p:spPr>
          <a:xfrm>
            <a:off x="1558646" y="3193776"/>
            <a:ext cx="1347235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 &amp; 판매 기능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이용자가 원하는 가격에 구매,판매 가능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3976510" y="3193776"/>
            <a:ext cx="12609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시세 변동 그래프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변동 되는 시세를 그래프로 표현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4"/>
          <p:cNvSpPr txBox="1"/>
          <p:nvPr/>
        </p:nvSpPr>
        <p:spPr>
          <a:xfrm>
            <a:off x="6226791" y="3200873"/>
            <a:ext cx="1367568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실시간 체결 데이터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실시간 거래 데이터 제공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1223410" y="0"/>
            <a:ext cx="676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14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BUY</a:t>
            </a:r>
            <a:r>
              <a:rPr b="1" i="0" lang="en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1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SELL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4"/>
          <p:cNvSpPr/>
          <p:nvPr/>
        </p:nvSpPr>
        <p:spPr>
          <a:xfrm>
            <a:off x="1558646" y="1600216"/>
            <a:ext cx="1474200" cy="13461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3869903" y="1597630"/>
            <a:ext cx="1474114" cy="1346183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/>
          <p:nvPr/>
        </p:nvSpPr>
        <p:spPr>
          <a:xfrm>
            <a:off x="6120159" y="1653063"/>
            <a:ext cx="1474200" cy="13461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188" y="292308"/>
            <a:ext cx="2098798" cy="4543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5867" y="292308"/>
            <a:ext cx="2097182" cy="454389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393537" y="2095343"/>
            <a:ext cx="3650105" cy="937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KREAM’s</a:t>
            </a:r>
            <a:r>
              <a:rPr b="0" i="0" lang="en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225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Identity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입찰 시스템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593a793d5_4_14"/>
          <p:cNvSpPr/>
          <p:nvPr/>
        </p:nvSpPr>
        <p:spPr>
          <a:xfrm>
            <a:off x="1197450" y="1197350"/>
            <a:ext cx="6767100" cy="2751300"/>
          </a:xfrm>
          <a:prstGeom prst="rect">
            <a:avLst/>
          </a:prstGeom>
          <a:solidFill>
            <a:srgbClr val="FFFFFF">
              <a:alpha val="6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593a793d5_4_14"/>
          <p:cNvSpPr txBox="1"/>
          <p:nvPr/>
        </p:nvSpPr>
        <p:spPr>
          <a:xfrm>
            <a:off x="1197450" y="2172800"/>
            <a:ext cx="676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KREAM</a:t>
            </a:r>
            <a:r>
              <a:rPr b="0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Diagram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e593a793d5_5_255"/>
          <p:cNvSpPr/>
          <p:nvPr/>
        </p:nvSpPr>
        <p:spPr>
          <a:xfrm>
            <a:off x="-2380524" y="2053994"/>
            <a:ext cx="10515600" cy="1270545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ge593a793d5_5_255"/>
          <p:cNvGrpSpPr/>
          <p:nvPr/>
        </p:nvGrpSpPr>
        <p:grpSpPr>
          <a:xfrm>
            <a:off x="2328280" y="1426326"/>
            <a:ext cx="473400" cy="473400"/>
            <a:chOff x="1786338" y="1703401"/>
            <a:chExt cx="473400" cy="473400"/>
          </a:xfrm>
        </p:grpSpPr>
        <p:sp>
          <p:nvSpPr>
            <p:cNvPr id="130" name="Google Shape;130;ge593a793d5_5_255"/>
            <p:cNvSpPr/>
            <p:nvPr/>
          </p:nvSpPr>
          <p:spPr>
            <a:xfrm rot="8100000">
              <a:off x="1855666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e593a793d5_5_255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" name="Google Shape;132;ge593a793d5_5_255"/>
          <p:cNvGrpSpPr/>
          <p:nvPr/>
        </p:nvGrpSpPr>
        <p:grpSpPr>
          <a:xfrm>
            <a:off x="4737280" y="1495839"/>
            <a:ext cx="473400" cy="473400"/>
            <a:chOff x="3814413" y="1703401"/>
            <a:chExt cx="473400" cy="473400"/>
          </a:xfrm>
        </p:grpSpPr>
        <p:sp>
          <p:nvSpPr>
            <p:cNvPr id="133" name="Google Shape;133;ge593a793d5_5_255"/>
            <p:cNvSpPr/>
            <p:nvPr/>
          </p:nvSpPr>
          <p:spPr>
            <a:xfrm rot="8100000">
              <a:off x="3883741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e593a793d5_5_255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ge593a793d5_5_255"/>
          <p:cNvGrpSpPr/>
          <p:nvPr/>
        </p:nvGrpSpPr>
        <p:grpSpPr>
          <a:xfrm>
            <a:off x="6228763" y="2831823"/>
            <a:ext cx="473400" cy="473400"/>
            <a:chOff x="4852739" y="3576300"/>
            <a:chExt cx="473400" cy="473400"/>
          </a:xfrm>
        </p:grpSpPr>
        <p:sp>
          <p:nvSpPr>
            <p:cNvPr id="136" name="Google Shape;136;ge593a793d5_5_255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e593a793d5_5_255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ge593a793d5_5_255"/>
          <p:cNvGrpSpPr/>
          <p:nvPr/>
        </p:nvGrpSpPr>
        <p:grpSpPr>
          <a:xfrm>
            <a:off x="3620542" y="3061971"/>
            <a:ext cx="473400" cy="473400"/>
            <a:chOff x="2824664" y="3576300"/>
            <a:chExt cx="473400" cy="473400"/>
          </a:xfrm>
        </p:grpSpPr>
        <p:sp>
          <p:nvSpPr>
            <p:cNvPr id="139" name="Google Shape;139;ge593a793d5_5_255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e593a793d5_5_255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ge593a793d5_5_255"/>
          <p:cNvSpPr txBox="1"/>
          <p:nvPr/>
        </p:nvSpPr>
        <p:spPr>
          <a:xfrm>
            <a:off x="1221425" y="1065391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상품과 사이즈 선택</a:t>
            </a:r>
            <a:endParaRPr b="0" i="0" sz="9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( 판매or 구입)</a:t>
            </a:r>
            <a:endParaRPr b="0" i="0" sz="900" u="none" cap="none" strike="noStrike">
              <a:solidFill>
                <a:srgbClr val="5765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593a793d5_5_255"/>
          <p:cNvSpPr txBox="1"/>
          <p:nvPr/>
        </p:nvSpPr>
        <p:spPr>
          <a:xfrm>
            <a:off x="4141666" y="1024738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 is the colour of danger and courage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593a793d5_5_255"/>
          <p:cNvSpPr txBox="1"/>
          <p:nvPr/>
        </p:nvSpPr>
        <p:spPr>
          <a:xfrm>
            <a:off x="3055642" y="3538357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6574"/>
                </a:solidFill>
                <a:latin typeface="Arial"/>
                <a:ea typeface="Arial"/>
                <a:cs typeface="Arial"/>
                <a:sym typeface="Arial"/>
              </a:rPr>
              <a:t>구매자와 판매자 가격일치=거래체결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e593a793d5_5_255"/>
          <p:cNvSpPr txBox="1"/>
          <p:nvPr/>
        </p:nvSpPr>
        <p:spPr>
          <a:xfrm>
            <a:off x="5833206" y="3307306"/>
            <a:ext cx="1603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White is the color of milk and fresh snow</a:t>
            </a:r>
            <a:endParaRPr b="0" i="0" sz="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593a793d5_5_255"/>
          <p:cNvSpPr/>
          <p:nvPr/>
        </p:nvSpPr>
        <p:spPr>
          <a:xfrm>
            <a:off x="1" y="0"/>
            <a:ext cx="9144000" cy="527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ge593a793d5_5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135" y="308344"/>
            <a:ext cx="8470574" cy="462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593a793d5_4_30"/>
          <p:cNvSpPr/>
          <p:nvPr/>
        </p:nvSpPr>
        <p:spPr>
          <a:xfrm>
            <a:off x="1197450" y="1197350"/>
            <a:ext cx="6767100" cy="2751300"/>
          </a:xfrm>
          <a:prstGeom prst="rect">
            <a:avLst/>
          </a:prstGeom>
          <a:solidFill>
            <a:srgbClr val="FFFFFF">
              <a:alpha val="68235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e593a793d5_4_30"/>
          <p:cNvSpPr txBox="1"/>
          <p:nvPr/>
        </p:nvSpPr>
        <p:spPr>
          <a:xfrm>
            <a:off x="1197450" y="1865000"/>
            <a:ext cx="6767100" cy="141600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KREAM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 Search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rtrude template">
  <a:themeElements>
    <a:clrScheme name="Custom 347">
      <a:dk1>
        <a:srgbClr val="1D1D1B"/>
      </a:dk1>
      <a:lt1>
        <a:srgbClr val="FFFFFF"/>
      </a:lt1>
      <a:dk2>
        <a:srgbClr val="576574"/>
      </a:dk2>
      <a:lt2>
        <a:srgbClr val="DEE3E9"/>
      </a:lt2>
      <a:accent1>
        <a:srgbClr val="8E7CC3"/>
      </a:accent1>
      <a:accent2>
        <a:srgbClr val="6D9EEB"/>
      </a:accent2>
      <a:accent3>
        <a:srgbClr val="93C47D"/>
      </a:accent3>
      <a:accent4>
        <a:srgbClr val="FFCC2F"/>
      </a:accent4>
      <a:accent5>
        <a:srgbClr val="E65858"/>
      </a:accent5>
      <a:accent6>
        <a:srgbClr val="F8598E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82108</dc:creator>
</cp:coreProperties>
</file>